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Nanum Gothic Bold" panose="020B0600000101010101" charset="-127"/>
      <p:regular r:id="rId14"/>
    </p:embeddedFont>
    <p:embeddedFont>
      <p:font typeface="Source Han Sans KR" panose="020B0600000101010101" charset="-127"/>
      <p:regular r:id="rId15"/>
    </p:embeddedFont>
    <p:embeddedFont>
      <p:font typeface="Source Han Sans KR Bold" panose="020B0600000101010101" charset="-127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Garet Bold" panose="020B0600000101010101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03" d="100"/>
          <a:sy n="103" d="100"/>
        </p:scale>
        <p:origin x="534" y="1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913224" y="981075"/>
            <a:ext cx="134607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endParaRPr/>
          </a:p>
        </p:txBody>
      </p:sp>
      <p:sp>
        <p:nvSpPr>
          <p:cNvPr id="3" name="AutoShape 3"/>
          <p:cNvSpPr/>
          <p:nvPr/>
        </p:nvSpPr>
        <p:spPr>
          <a:xfrm>
            <a:off x="1384273" y="7626843"/>
            <a:ext cx="11367333" cy="0"/>
          </a:xfrm>
          <a:prstGeom prst="line">
            <a:avLst/>
          </a:prstGeom>
          <a:ln w="19050" cap="flat">
            <a:solidFill>
              <a:srgbClr val="3065FA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13484417" y="8243735"/>
            <a:ext cx="4857614" cy="2029130"/>
          </a:xfrm>
          <a:custGeom>
            <a:avLst/>
            <a:gdLst/>
            <a:ahLst/>
            <a:cxnLst/>
            <a:rect l="l" t="t" r="r" b="b"/>
            <a:pathLst>
              <a:path w="4857614" h="2029130">
                <a:moveTo>
                  <a:pt x="0" y="0"/>
                </a:moveTo>
                <a:lnTo>
                  <a:pt x="4857614" y="0"/>
                </a:lnTo>
                <a:lnTo>
                  <a:pt x="4857614" y="2029130"/>
                </a:lnTo>
                <a:lnTo>
                  <a:pt x="0" y="20291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660978" y="5897784"/>
            <a:ext cx="10756255" cy="12528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22"/>
              </a:lnSpc>
              <a:spcBef>
                <a:spcPct val="0"/>
              </a:spcBef>
            </a:pPr>
            <a:r>
              <a:rPr lang="en-US" sz="7301">
                <a:solidFill>
                  <a:srgbClr val="000000"/>
                </a:solidFill>
                <a:ea typeface="Source Han Sans KR Bold"/>
              </a:rPr>
              <a:t>데이터베이스 기말 프로젝트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60978" y="8062586"/>
            <a:ext cx="11090628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dirty="0" err="1">
                <a:solidFill>
                  <a:srgbClr val="0D0E10"/>
                </a:solidFill>
                <a:latin typeface="Source Han Sans KR Bold"/>
                <a:ea typeface="Source Han Sans KR Bold"/>
              </a:rPr>
              <a:t>데이터베이스</a:t>
            </a:r>
            <a:r>
              <a:rPr lang="en-US" sz="2000" dirty="0">
                <a:solidFill>
                  <a:srgbClr val="0D0E10"/>
                </a:solidFill>
                <a:latin typeface="Source Han Sans KR Bold"/>
                <a:ea typeface="Source Han Sans KR Bold"/>
              </a:rPr>
              <a:t>(3180)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D0E10"/>
                </a:solidFill>
                <a:latin typeface="Source Han Sans KR Bold"/>
                <a:ea typeface="Source Han Sans KR Bold"/>
              </a:rPr>
              <a:t>201914181 </a:t>
            </a:r>
            <a:r>
              <a:rPr lang="en-US" sz="2000" dirty="0" err="1">
                <a:solidFill>
                  <a:srgbClr val="0D0E10"/>
                </a:solidFill>
                <a:latin typeface="Source Han Sans KR Bold"/>
                <a:ea typeface="Source Han Sans KR Bold"/>
              </a:rPr>
              <a:t>이승한</a:t>
            </a:r>
            <a:endParaRPr lang="en-US" sz="2000" dirty="0">
              <a:solidFill>
                <a:srgbClr val="0D0E10"/>
              </a:solidFill>
              <a:latin typeface="Source Han Sans KR Bold"/>
              <a:ea typeface="Source Han Sans KR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3974879" cy="10287000"/>
            <a:chOff x="0" y="0"/>
            <a:chExt cx="104688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6882" cy="2709333"/>
            </a:xfrm>
            <a:custGeom>
              <a:avLst/>
              <a:gdLst/>
              <a:ahLst/>
              <a:cxnLst/>
              <a:rect l="l" t="t" r="r" b="b"/>
              <a:pathLst>
                <a:path w="1046882" h="2709333">
                  <a:moveTo>
                    <a:pt x="0" y="0"/>
                  </a:moveTo>
                  <a:lnTo>
                    <a:pt x="1046882" y="0"/>
                  </a:lnTo>
                  <a:lnTo>
                    <a:pt x="10468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3065FA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04688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704014" y="928056"/>
            <a:ext cx="3087073" cy="672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3065FA"/>
                </a:solidFill>
                <a:ea typeface="Source Han Sans KR Bold"/>
              </a:rPr>
              <a:t>웹 페이지 제작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53882" y="352891"/>
            <a:ext cx="1936918" cy="17312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3999"/>
              </a:lnSpc>
              <a:spcBef>
                <a:spcPct val="0"/>
              </a:spcBef>
            </a:pPr>
            <a:r>
              <a:rPr lang="en-US" sz="9999" dirty="0">
                <a:solidFill>
                  <a:srgbClr val="FFFFFF">
                    <a:alpha val="69804"/>
                  </a:srgbClr>
                </a:solidFill>
                <a:latin typeface="Garet Bold"/>
              </a:rPr>
              <a:t>06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4704014" y="2061041"/>
            <a:ext cx="12997410" cy="1345693"/>
            <a:chOff x="0" y="0"/>
            <a:chExt cx="17329880" cy="1794257"/>
          </a:xfrm>
        </p:grpSpPr>
        <p:sp>
          <p:nvSpPr>
            <p:cNvPr id="8" name="TextBox 8"/>
            <p:cNvSpPr txBox="1"/>
            <p:nvPr/>
          </p:nvSpPr>
          <p:spPr>
            <a:xfrm>
              <a:off x="0" y="-47625"/>
              <a:ext cx="9200356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39749" lvl="1" indent="-269875" algn="l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Source Han Sans KR Bold"/>
                  <a:ea typeface="Source Han Sans KR Bold"/>
                </a:rPr>
                <a:t>Python Flask 활용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339112" y="884090"/>
              <a:ext cx="16990768" cy="9101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31801" lvl="1" indent="-215900" algn="l">
                <a:lnSpc>
                  <a:spcPts val="2800"/>
                </a:lnSpc>
                <a:buAutoNum type="arabicPeriod"/>
              </a:pPr>
              <a:r>
                <a:rPr lang="en-US" sz="2000">
                  <a:solidFill>
                    <a:srgbClr val="000000"/>
                  </a:solidFill>
                  <a:latin typeface="Source Han Sans KR"/>
                </a:rPr>
                <a:t>app.py </a:t>
              </a:r>
            </a:p>
            <a:p>
              <a:pPr marL="431801" lvl="1" indent="-215900" algn="l">
                <a:lnSpc>
                  <a:spcPts val="2800"/>
                </a:lnSpc>
                <a:spcBef>
                  <a:spcPct val="0"/>
                </a:spcBef>
                <a:buAutoNum type="arabicPeriod"/>
              </a:pPr>
              <a:r>
                <a:rPr lang="en-US" sz="2000">
                  <a:solidFill>
                    <a:srgbClr val="000000"/>
                  </a:solidFill>
                  <a:latin typeface="Source Han Sans KR"/>
                </a:rPr>
                <a:t>index.html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4704014" y="3797807"/>
            <a:ext cx="12997410" cy="3812668"/>
            <a:chOff x="0" y="0"/>
            <a:chExt cx="17329880" cy="508355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47625"/>
              <a:ext cx="9200356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39749" lvl="1" indent="-269875" algn="l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ea typeface="Source Han Sans KR Bold"/>
                </a:rPr>
                <a:t>기능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339112" y="884090"/>
              <a:ext cx="16990768" cy="41994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31801" lvl="1" indent="-215900" algn="l">
                <a:lnSpc>
                  <a:spcPts val="2800"/>
                </a:lnSpc>
                <a:buAutoNum type="arabicPeriod"/>
              </a:pPr>
              <a:r>
                <a:rPr lang="en-US" sz="2000">
                  <a:solidFill>
                    <a:srgbClr val="000000"/>
                  </a:solidFill>
                  <a:ea typeface="Source Han Sans KR"/>
                </a:rPr>
                <a:t>영화명 검색</a:t>
              </a:r>
            </a:p>
            <a:p>
              <a:pPr marL="431801" lvl="1" indent="-215900" algn="l">
                <a:lnSpc>
                  <a:spcPts val="2800"/>
                </a:lnSpc>
                <a:buAutoNum type="arabicPeriod"/>
              </a:pPr>
              <a:r>
                <a:rPr lang="en-US" sz="2000">
                  <a:solidFill>
                    <a:srgbClr val="000000"/>
                  </a:solidFill>
                  <a:ea typeface="Source Han Sans KR"/>
                </a:rPr>
                <a:t>감독명 검색</a:t>
              </a:r>
            </a:p>
            <a:p>
              <a:pPr marL="431801" lvl="1" indent="-215900" algn="l">
                <a:lnSpc>
                  <a:spcPts val="2800"/>
                </a:lnSpc>
                <a:buAutoNum type="arabicPeriod"/>
              </a:pPr>
              <a:r>
                <a:rPr lang="en-US" sz="2000">
                  <a:solidFill>
                    <a:srgbClr val="000000"/>
                  </a:solidFill>
                  <a:ea typeface="Source Han Sans KR"/>
                </a:rPr>
                <a:t>제작연도 검색</a:t>
              </a:r>
            </a:p>
            <a:p>
              <a:pPr marL="431801" lvl="1" indent="-215900" algn="l">
                <a:lnSpc>
                  <a:spcPts val="2800"/>
                </a:lnSpc>
                <a:buAutoNum type="arabicPeriod"/>
              </a:pPr>
              <a:r>
                <a:rPr lang="en-US" sz="2000">
                  <a:solidFill>
                    <a:srgbClr val="000000"/>
                  </a:solidFill>
                  <a:ea typeface="Source Han Sans KR"/>
                </a:rPr>
                <a:t>제작 상태 필터링</a:t>
              </a:r>
            </a:p>
            <a:p>
              <a:pPr marL="431801" lvl="1" indent="-215900" algn="l">
                <a:lnSpc>
                  <a:spcPts val="2800"/>
                </a:lnSpc>
                <a:buAutoNum type="arabicPeriod"/>
              </a:pPr>
              <a:r>
                <a:rPr lang="en-US" sz="2000">
                  <a:solidFill>
                    <a:srgbClr val="000000"/>
                  </a:solidFill>
                  <a:ea typeface="Source Han Sans KR"/>
                </a:rPr>
                <a:t>유형 필터링</a:t>
              </a:r>
            </a:p>
            <a:p>
              <a:pPr marL="431801" lvl="1" indent="-215900" algn="l">
                <a:lnSpc>
                  <a:spcPts val="2800"/>
                </a:lnSpc>
                <a:buAutoNum type="arabicPeriod"/>
              </a:pPr>
              <a:r>
                <a:rPr lang="en-US" sz="2000">
                  <a:solidFill>
                    <a:srgbClr val="000000"/>
                  </a:solidFill>
                  <a:ea typeface="Source Han Sans KR"/>
                </a:rPr>
                <a:t>장르 필터링</a:t>
              </a:r>
            </a:p>
            <a:p>
              <a:pPr marL="431801" lvl="1" indent="-215900" algn="l">
                <a:lnSpc>
                  <a:spcPts val="2800"/>
                </a:lnSpc>
                <a:buAutoNum type="arabicPeriod"/>
              </a:pPr>
              <a:r>
                <a:rPr lang="en-US" sz="2000">
                  <a:solidFill>
                    <a:srgbClr val="000000"/>
                  </a:solidFill>
                  <a:latin typeface="Source Han Sans KR"/>
                  <a:ea typeface="Source Han Sans KR"/>
                </a:rPr>
                <a:t>조회/초기화 버튼</a:t>
              </a:r>
            </a:p>
            <a:p>
              <a:pPr marL="431801" lvl="1" indent="-215900" algn="l">
                <a:lnSpc>
                  <a:spcPts val="2800"/>
                </a:lnSpc>
                <a:buAutoNum type="arabicPeriod"/>
              </a:pPr>
              <a:r>
                <a:rPr lang="en-US" sz="2000">
                  <a:solidFill>
                    <a:srgbClr val="000000"/>
                  </a:solidFill>
                  <a:latin typeface="Source Han Sans KR"/>
                  <a:ea typeface="Source Han Sans KR"/>
                </a:rPr>
                <a:t>영화명 ㄱ~ㅎ , A~Z 인덱싱</a:t>
              </a:r>
            </a:p>
            <a:p>
              <a:pPr marL="431801" lvl="1" indent="-215900" algn="l">
                <a:lnSpc>
                  <a:spcPts val="2800"/>
                </a:lnSpc>
                <a:spcBef>
                  <a:spcPct val="0"/>
                </a:spcBef>
                <a:buAutoNum type="arabicPeriod"/>
              </a:pPr>
              <a:r>
                <a:rPr lang="en-US" sz="2000">
                  <a:solidFill>
                    <a:srgbClr val="000000"/>
                  </a:solidFill>
                  <a:ea typeface="Source Han Sans KR"/>
                </a:rPr>
                <a:t>페이징 기능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4704014" y="7850664"/>
            <a:ext cx="12997410" cy="2050543"/>
            <a:chOff x="0" y="0"/>
            <a:chExt cx="17329880" cy="2734057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47625"/>
              <a:ext cx="9200356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39749" lvl="1" indent="-269875" algn="l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Source Han Sans KR Bold"/>
                  <a:ea typeface="Source Han Sans KR Bold"/>
                </a:rPr>
                <a:t>구현 불가 ( 저장된 데이터베이스에 없는 경우)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339112" y="884090"/>
              <a:ext cx="16990768" cy="18499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31801" lvl="1" indent="-215900" algn="l">
                <a:lnSpc>
                  <a:spcPts val="2800"/>
                </a:lnSpc>
                <a:buAutoNum type="arabicPeriod"/>
              </a:pPr>
              <a:r>
                <a:rPr lang="en-US" sz="2000">
                  <a:solidFill>
                    <a:srgbClr val="000000"/>
                  </a:solidFill>
                  <a:latin typeface="Source Han Sans KR"/>
                  <a:ea typeface="Source Han Sans KR"/>
                </a:rPr>
                <a:t> 개봉 일자 </a:t>
              </a:r>
            </a:p>
            <a:p>
              <a:pPr marL="431801" lvl="1" indent="-215900" algn="l">
                <a:lnSpc>
                  <a:spcPts val="2800"/>
                </a:lnSpc>
                <a:buAutoNum type="arabicPeriod"/>
              </a:pPr>
              <a:r>
                <a:rPr lang="en-US" sz="2000">
                  <a:solidFill>
                    <a:srgbClr val="000000"/>
                  </a:solidFill>
                  <a:latin typeface="Source Han Sans KR"/>
                  <a:ea typeface="Source Han Sans KR"/>
                </a:rPr>
                <a:t>국적별/대표국적별</a:t>
              </a:r>
            </a:p>
            <a:p>
              <a:pPr marL="431801" lvl="1" indent="-215900" algn="l">
                <a:lnSpc>
                  <a:spcPts val="2800"/>
                </a:lnSpc>
                <a:buAutoNum type="arabicPeriod"/>
              </a:pPr>
              <a:r>
                <a:rPr lang="en-US" sz="2000">
                  <a:solidFill>
                    <a:srgbClr val="000000"/>
                  </a:solidFill>
                  <a:ea typeface="Source Han Sans KR"/>
                </a:rPr>
                <a:t>등급별</a:t>
              </a:r>
            </a:p>
            <a:p>
              <a:pPr marL="431801" lvl="1" indent="-215900" algn="l">
                <a:lnSpc>
                  <a:spcPts val="2800"/>
                </a:lnSpc>
                <a:spcBef>
                  <a:spcPct val="0"/>
                </a:spcBef>
                <a:buAutoNum type="arabicPeriod"/>
              </a:pPr>
              <a:r>
                <a:rPr lang="en-US" sz="2000">
                  <a:solidFill>
                    <a:srgbClr val="000000"/>
                  </a:solidFill>
                  <a:ea typeface="Source Han Sans KR"/>
                </a:rPr>
                <a:t>상영타입별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2026525"/>
            <a:ext cx="16605418" cy="6233951"/>
          </a:xfrm>
          <a:custGeom>
            <a:avLst/>
            <a:gdLst/>
            <a:ahLst/>
            <a:cxnLst/>
            <a:rect l="l" t="t" r="r" b="b"/>
            <a:pathLst>
              <a:path w="16605418" h="6233951">
                <a:moveTo>
                  <a:pt x="0" y="0"/>
                </a:moveTo>
                <a:lnTo>
                  <a:pt x="16605418" y="0"/>
                </a:lnTo>
                <a:lnTo>
                  <a:pt x="16605418" y="6233950"/>
                </a:lnTo>
                <a:lnTo>
                  <a:pt x="0" y="62339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257468"/>
            <a:ext cx="8115300" cy="8334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39"/>
              </a:lnSpc>
            </a:pPr>
            <a:r>
              <a:rPr lang="en-US" sz="4885">
                <a:solidFill>
                  <a:srgbClr val="000000"/>
                </a:solidFill>
                <a:ea typeface="Source Han Sans KR Bold"/>
              </a:rPr>
              <a:t>자세한 기능 시연은 유튜브 설명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942975"/>
            <a:ext cx="4756927" cy="775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95"/>
              </a:lnSpc>
              <a:spcBef>
                <a:spcPct val="0"/>
              </a:spcBef>
            </a:pPr>
            <a:r>
              <a:rPr lang="en-US" sz="4567">
                <a:solidFill>
                  <a:srgbClr val="000000"/>
                </a:solidFill>
                <a:ea typeface="Source Han Sans KR Bold"/>
              </a:rPr>
              <a:t>웹 페이지 제작 결과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221388" y="4264978"/>
            <a:ext cx="5845225" cy="1576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 err="1">
                <a:solidFill>
                  <a:srgbClr val="000000"/>
                </a:solidFill>
                <a:latin typeface="Nanum Gothic Bold"/>
                <a:ea typeface="Nanum Gothic Bold"/>
              </a:rPr>
              <a:t>감사합니다</a:t>
            </a:r>
            <a:endParaRPr lang="en-US" sz="9200" dirty="0">
              <a:solidFill>
                <a:srgbClr val="000000"/>
              </a:solidFill>
              <a:latin typeface="Nanum Gothic Bold"/>
              <a:ea typeface="Nanum Gothic 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663098" y="3400425"/>
            <a:ext cx="4035623" cy="4943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3000">
                <a:solidFill>
                  <a:srgbClr val="3065FA"/>
                </a:solidFill>
                <a:latin typeface="Source Han Sans KR Bold"/>
                <a:ea typeface="Source Han Sans KR Bold"/>
              </a:rPr>
              <a:t>Movie 테이블</a:t>
            </a:r>
          </a:p>
          <a:p>
            <a:pPr algn="l">
              <a:lnSpc>
                <a:spcPts val="6600"/>
              </a:lnSpc>
            </a:pPr>
            <a:r>
              <a:rPr lang="en-US" sz="3000">
                <a:solidFill>
                  <a:srgbClr val="3065FA"/>
                </a:solidFill>
                <a:latin typeface="Source Han Sans KR Bold"/>
                <a:ea typeface="Source Han Sans KR Bold"/>
              </a:rPr>
              <a:t>Director 테이블</a:t>
            </a:r>
          </a:p>
          <a:p>
            <a:pPr algn="l">
              <a:lnSpc>
                <a:spcPts val="6600"/>
              </a:lnSpc>
            </a:pPr>
            <a:r>
              <a:rPr lang="en-US" sz="3000">
                <a:solidFill>
                  <a:srgbClr val="3065FA"/>
                </a:solidFill>
                <a:latin typeface="Source Han Sans KR Bold"/>
                <a:ea typeface="Source Han Sans KR Bold"/>
              </a:rPr>
              <a:t>Genre 테이블</a:t>
            </a:r>
          </a:p>
          <a:p>
            <a:pPr algn="l">
              <a:lnSpc>
                <a:spcPts val="6600"/>
              </a:lnSpc>
            </a:pPr>
            <a:r>
              <a:rPr lang="en-US" sz="3000">
                <a:solidFill>
                  <a:srgbClr val="3065FA"/>
                </a:solidFill>
                <a:latin typeface="Source Han Sans KR Bold"/>
                <a:ea typeface="Source Han Sans KR Bold"/>
              </a:rPr>
              <a:t>Movie_Director 테이블</a:t>
            </a:r>
          </a:p>
          <a:p>
            <a:pPr algn="l">
              <a:lnSpc>
                <a:spcPts val="6600"/>
              </a:lnSpc>
            </a:pPr>
            <a:r>
              <a:rPr lang="en-US" sz="3000">
                <a:solidFill>
                  <a:srgbClr val="3065FA"/>
                </a:solidFill>
                <a:ea typeface="Source Han Sans KR Bold"/>
              </a:rPr>
              <a:t>인덱스 추가</a:t>
            </a:r>
          </a:p>
          <a:p>
            <a:pPr algn="l">
              <a:lnSpc>
                <a:spcPts val="6600"/>
              </a:lnSpc>
            </a:pPr>
            <a:r>
              <a:rPr lang="en-US" sz="3000">
                <a:solidFill>
                  <a:srgbClr val="3065FA"/>
                </a:solidFill>
                <a:ea typeface="Source Han Sans KR Bold"/>
              </a:rPr>
              <a:t>웹 페이지 제작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2525054"/>
            <a:chOff x="0" y="0"/>
            <a:chExt cx="4816593" cy="66503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665035"/>
            </a:xfrm>
            <a:custGeom>
              <a:avLst/>
              <a:gdLst/>
              <a:ahLst/>
              <a:cxnLst/>
              <a:rect l="l" t="t" r="r" b="b"/>
              <a:pathLst>
                <a:path w="4816592" h="665035">
                  <a:moveTo>
                    <a:pt x="0" y="0"/>
                  </a:moveTo>
                  <a:lnTo>
                    <a:pt x="4816592" y="0"/>
                  </a:lnTo>
                  <a:lnTo>
                    <a:pt x="4816592" y="665035"/>
                  </a:lnTo>
                  <a:lnTo>
                    <a:pt x="0" y="665035"/>
                  </a:lnTo>
                  <a:close/>
                </a:path>
              </a:pathLst>
            </a:custGeom>
            <a:solidFill>
              <a:srgbClr val="3065F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7126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249050" y="691027"/>
            <a:ext cx="4694550" cy="10287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  <a:spcBef>
                <a:spcPct val="0"/>
              </a:spcBef>
            </a:pPr>
            <a:r>
              <a:rPr lang="en-US" sz="6000" u="none" strike="noStrike" dirty="0">
                <a:solidFill>
                  <a:srgbClr val="FFFFFF">
                    <a:alpha val="69804"/>
                  </a:srgbClr>
                </a:solidFill>
                <a:latin typeface="Garet Bold"/>
              </a:rPr>
              <a:t>CONTENTS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991600" y="3400425"/>
            <a:ext cx="570756" cy="49665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l">
              <a:lnSpc>
                <a:spcPts val="6600"/>
              </a:lnSpc>
            </a:pPr>
            <a:r>
              <a:rPr lang="en-US" sz="3000" u="none" strike="noStrike" dirty="0">
                <a:solidFill>
                  <a:srgbClr val="000000"/>
                </a:solidFill>
                <a:latin typeface="Source Han Sans KR"/>
              </a:rPr>
              <a:t>01</a:t>
            </a:r>
          </a:p>
          <a:p>
            <a:pPr marL="0" lvl="1" indent="0" algn="l">
              <a:lnSpc>
                <a:spcPts val="6600"/>
              </a:lnSpc>
            </a:pPr>
            <a:r>
              <a:rPr lang="en-US" sz="3000" dirty="0">
                <a:solidFill>
                  <a:srgbClr val="000000"/>
                </a:solidFill>
                <a:latin typeface="Source Han Sans KR"/>
              </a:rPr>
              <a:t>02</a:t>
            </a:r>
          </a:p>
          <a:p>
            <a:pPr marL="0" lvl="1" indent="0" algn="l">
              <a:lnSpc>
                <a:spcPts val="6600"/>
              </a:lnSpc>
            </a:pPr>
            <a:r>
              <a:rPr lang="en-US" sz="3000" u="none" strike="noStrike" dirty="0">
                <a:solidFill>
                  <a:srgbClr val="000000"/>
                </a:solidFill>
                <a:latin typeface="Source Han Sans KR"/>
              </a:rPr>
              <a:t>03</a:t>
            </a:r>
          </a:p>
          <a:p>
            <a:pPr marL="0" lvl="1" indent="0" algn="l">
              <a:lnSpc>
                <a:spcPts val="6600"/>
              </a:lnSpc>
            </a:pPr>
            <a:r>
              <a:rPr lang="en-US" sz="3000" dirty="0">
                <a:solidFill>
                  <a:srgbClr val="000000"/>
                </a:solidFill>
                <a:latin typeface="Source Han Sans KR"/>
              </a:rPr>
              <a:t>04</a:t>
            </a:r>
          </a:p>
          <a:p>
            <a:pPr marL="0" lvl="1" indent="0" algn="l">
              <a:lnSpc>
                <a:spcPts val="6600"/>
              </a:lnSpc>
            </a:pPr>
            <a:r>
              <a:rPr lang="en-US" sz="3000" u="none" strike="noStrike" dirty="0">
                <a:solidFill>
                  <a:srgbClr val="000000"/>
                </a:solidFill>
                <a:latin typeface="Source Han Sans KR"/>
              </a:rPr>
              <a:t>05</a:t>
            </a:r>
          </a:p>
          <a:p>
            <a:pPr marL="0" lvl="1" indent="0" algn="l">
              <a:lnSpc>
                <a:spcPts val="6600"/>
              </a:lnSpc>
            </a:pPr>
            <a:r>
              <a:rPr lang="en-US" sz="3000" dirty="0">
                <a:solidFill>
                  <a:srgbClr val="000000"/>
                </a:solidFill>
                <a:latin typeface="Source Han Sans KR"/>
              </a:rPr>
              <a:t>06</a:t>
            </a:r>
            <a:endParaRPr lang="en-US" sz="3000" u="none" strike="noStrike" dirty="0">
              <a:solidFill>
                <a:srgbClr val="000000"/>
              </a:solidFill>
              <a:latin typeface="Source Han Sans KR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9975654" y="3953820"/>
            <a:ext cx="2277869" cy="0"/>
          </a:xfrm>
          <a:prstGeom prst="line">
            <a:avLst/>
          </a:prstGeom>
          <a:ln w="19050" cap="flat">
            <a:solidFill>
              <a:srgbClr val="3065FA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>
            <a:off x="9975654" y="4800561"/>
            <a:ext cx="2277869" cy="0"/>
          </a:xfrm>
          <a:prstGeom prst="line">
            <a:avLst/>
          </a:prstGeom>
          <a:ln w="19050" cap="flat">
            <a:solidFill>
              <a:srgbClr val="3065FA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>
            <a:off x="9975654" y="5597493"/>
            <a:ext cx="2277869" cy="0"/>
          </a:xfrm>
          <a:prstGeom prst="line">
            <a:avLst/>
          </a:prstGeom>
          <a:ln w="19050" cap="flat">
            <a:solidFill>
              <a:srgbClr val="3065FA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>
            <a:off x="9975654" y="6494042"/>
            <a:ext cx="2277869" cy="0"/>
          </a:xfrm>
          <a:prstGeom prst="line">
            <a:avLst/>
          </a:prstGeom>
          <a:ln w="19050" cap="flat">
            <a:solidFill>
              <a:srgbClr val="3065FA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>
            <a:off x="9975654" y="7290974"/>
            <a:ext cx="2277869" cy="0"/>
          </a:xfrm>
          <a:prstGeom prst="line">
            <a:avLst/>
          </a:prstGeom>
          <a:ln w="19050" cap="flat">
            <a:solidFill>
              <a:srgbClr val="3065FA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>
            <a:off x="9975654" y="8140631"/>
            <a:ext cx="2277869" cy="0"/>
          </a:xfrm>
          <a:prstGeom prst="line">
            <a:avLst/>
          </a:prstGeom>
          <a:ln w="19050" cap="flat">
            <a:solidFill>
              <a:srgbClr val="3065FA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3974879" cy="10287000"/>
            <a:chOff x="0" y="0"/>
            <a:chExt cx="104688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6882" cy="2709333"/>
            </a:xfrm>
            <a:custGeom>
              <a:avLst/>
              <a:gdLst/>
              <a:ahLst/>
              <a:cxnLst/>
              <a:rect l="l" t="t" r="r" b="b"/>
              <a:pathLst>
                <a:path w="1046882" h="2709333">
                  <a:moveTo>
                    <a:pt x="0" y="0"/>
                  </a:moveTo>
                  <a:lnTo>
                    <a:pt x="1046882" y="0"/>
                  </a:lnTo>
                  <a:lnTo>
                    <a:pt x="10468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3065FA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04688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9776052" y="543391"/>
            <a:ext cx="7240735" cy="9535256"/>
          </a:xfrm>
          <a:custGeom>
            <a:avLst/>
            <a:gdLst/>
            <a:ahLst/>
            <a:cxnLst/>
            <a:rect l="l" t="t" r="r" b="b"/>
            <a:pathLst>
              <a:path w="7240735" h="9535256">
                <a:moveTo>
                  <a:pt x="0" y="0"/>
                </a:moveTo>
                <a:lnTo>
                  <a:pt x="7240735" y="0"/>
                </a:lnTo>
                <a:lnTo>
                  <a:pt x="7240735" y="9535256"/>
                </a:lnTo>
                <a:lnTo>
                  <a:pt x="0" y="95352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164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199787" y="1017906"/>
            <a:ext cx="3038177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3065FA"/>
                </a:solidFill>
                <a:latin typeface="Source Han Sans KR Bold"/>
                <a:ea typeface="Source Han Sans KR Bold"/>
              </a:rPr>
              <a:t>Movie 테이블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53882" y="352891"/>
            <a:ext cx="1632118" cy="17312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3999"/>
              </a:lnSpc>
              <a:spcBef>
                <a:spcPct val="0"/>
              </a:spcBef>
            </a:pPr>
            <a:r>
              <a:rPr lang="en-US" sz="9999" dirty="0">
                <a:solidFill>
                  <a:srgbClr val="FFFFFF">
                    <a:alpha val="69804"/>
                  </a:srgbClr>
                </a:solidFill>
                <a:latin typeface="Garet Bold"/>
              </a:rPr>
              <a:t>01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199787" y="2102552"/>
            <a:ext cx="3038177" cy="5380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Source Han Sans KR Bold"/>
              </a:rPr>
              <a:t>Attributes</a:t>
            </a:r>
          </a:p>
          <a:p>
            <a:pPr marL="734059" lvl="1" indent="-367030" algn="l">
              <a:lnSpc>
                <a:spcPts val="4759"/>
              </a:lnSpc>
              <a:buAutoNum type="arabicPeriod"/>
            </a:pPr>
            <a:r>
              <a:rPr lang="en-US" sz="3399">
                <a:solidFill>
                  <a:srgbClr val="000000"/>
                </a:solidFill>
                <a:latin typeface="Source Han Sans KR"/>
              </a:rPr>
              <a:t>m_id</a:t>
            </a:r>
          </a:p>
          <a:p>
            <a:pPr marL="734059" lvl="1" indent="-367030" algn="l">
              <a:lnSpc>
                <a:spcPts val="4759"/>
              </a:lnSpc>
              <a:buAutoNum type="arabicPeriod"/>
            </a:pPr>
            <a:r>
              <a:rPr lang="en-US" sz="3399">
                <a:solidFill>
                  <a:srgbClr val="000000"/>
                </a:solidFill>
                <a:ea typeface="Source Han Sans KR"/>
              </a:rPr>
              <a:t>영화명</a:t>
            </a:r>
          </a:p>
          <a:p>
            <a:pPr marL="734059" lvl="1" indent="-367030" algn="l">
              <a:lnSpc>
                <a:spcPts val="4759"/>
              </a:lnSpc>
              <a:buAutoNum type="arabicPeriod"/>
            </a:pPr>
            <a:r>
              <a:rPr lang="en-US" sz="3399">
                <a:solidFill>
                  <a:srgbClr val="000000"/>
                </a:solidFill>
                <a:latin typeface="Source Han Sans KR"/>
                <a:ea typeface="Source Han Sans KR"/>
              </a:rPr>
              <a:t>영화명(영문)</a:t>
            </a:r>
          </a:p>
          <a:p>
            <a:pPr marL="734059" lvl="1" indent="-367030" algn="l">
              <a:lnSpc>
                <a:spcPts val="4759"/>
              </a:lnSpc>
              <a:buAutoNum type="arabicPeriod"/>
            </a:pPr>
            <a:r>
              <a:rPr lang="en-US" sz="3399">
                <a:solidFill>
                  <a:srgbClr val="000000"/>
                </a:solidFill>
                <a:ea typeface="Source Han Sans KR"/>
              </a:rPr>
              <a:t>제작 연도</a:t>
            </a:r>
          </a:p>
          <a:p>
            <a:pPr marL="734059" lvl="1" indent="-367030" algn="l">
              <a:lnSpc>
                <a:spcPts val="4759"/>
              </a:lnSpc>
              <a:buAutoNum type="arabicPeriod"/>
            </a:pPr>
            <a:r>
              <a:rPr lang="en-US" sz="3399">
                <a:solidFill>
                  <a:srgbClr val="000000"/>
                </a:solidFill>
                <a:ea typeface="Source Han Sans KR"/>
              </a:rPr>
              <a:t>제작 국가</a:t>
            </a:r>
          </a:p>
          <a:p>
            <a:pPr marL="734059" lvl="1" indent="-367030" algn="l">
              <a:lnSpc>
                <a:spcPts val="4759"/>
              </a:lnSpc>
              <a:buAutoNum type="arabicPeriod"/>
            </a:pPr>
            <a:r>
              <a:rPr lang="en-US" sz="3399">
                <a:solidFill>
                  <a:srgbClr val="000000"/>
                </a:solidFill>
                <a:ea typeface="Source Han Sans KR"/>
              </a:rPr>
              <a:t>유형</a:t>
            </a:r>
          </a:p>
          <a:p>
            <a:pPr marL="734059" lvl="1" indent="-367030" algn="l">
              <a:lnSpc>
                <a:spcPts val="4759"/>
              </a:lnSpc>
              <a:buAutoNum type="arabicPeriod"/>
            </a:pPr>
            <a:r>
              <a:rPr lang="en-US" sz="3399">
                <a:solidFill>
                  <a:srgbClr val="000000"/>
                </a:solidFill>
                <a:ea typeface="Source Han Sans KR"/>
              </a:rPr>
              <a:t>제작 상태</a:t>
            </a:r>
          </a:p>
          <a:p>
            <a:pPr marL="734059" lvl="1" indent="-367030" algn="l">
              <a:lnSpc>
                <a:spcPts val="4759"/>
              </a:lnSpc>
              <a:buAutoNum type="arabicPeriod"/>
            </a:pPr>
            <a:r>
              <a:rPr lang="en-US" sz="3399">
                <a:solidFill>
                  <a:srgbClr val="000000"/>
                </a:solidFill>
                <a:ea typeface="Source Han Sans KR"/>
              </a:rPr>
              <a:t>제작사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199787" y="7893117"/>
            <a:ext cx="2765673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Source Han Sans KR Bold"/>
                <a:ea typeface="Source Han Sans KR Bold"/>
              </a:rPr>
              <a:t>기본키 : m_id</a:t>
            </a:r>
            <a:r>
              <a:rPr lang="en-US" sz="3399">
                <a:solidFill>
                  <a:srgbClr val="000000"/>
                </a:solidFill>
                <a:latin typeface="Source Han Sans KR"/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94B88E-A3A6-07E3-0B87-2364F88B1F75}"/>
              </a:ext>
            </a:extLst>
          </p:cNvPr>
          <p:cNvSpPr txBox="1"/>
          <p:nvPr/>
        </p:nvSpPr>
        <p:spPr>
          <a:xfrm>
            <a:off x="5047964" y="8698416"/>
            <a:ext cx="4248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Nan </a:t>
            </a:r>
            <a:r>
              <a:rPr lang="ko-KR" altLang="en-US" dirty="0"/>
              <a:t>값 </a:t>
            </a:r>
            <a:r>
              <a:rPr lang="en-US" altLang="ko-KR" dirty="0"/>
              <a:t>-&gt; None </a:t>
            </a:r>
            <a:r>
              <a:rPr lang="ko-KR" altLang="en-US" dirty="0"/>
              <a:t>값으로 저장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Year </a:t>
            </a:r>
            <a:r>
              <a:rPr lang="ko-KR" altLang="en-US" dirty="0" err="1"/>
              <a:t>애트리뷰트</a:t>
            </a:r>
            <a:r>
              <a:rPr lang="ko-KR" altLang="en-US" dirty="0"/>
              <a:t> </a:t>
            </a:r>
            <a:r>
              <a:rPr lang="en-US" altLang="ko-KR" dirty="0"/>
              <a:t>Nan</a:t>
            </a:r>
            <a:r>
              <a:rPr lang="ko-KR" altLang="en-US" dirty="0"/>
              <a:t>값 </a:t>
            </a:r>
            <a:r>
              <a:rPr lang="en-US" altLang="ko-KR" dirty="0"/>
              <a:t>-&gt; 0</a:t>
            </a:r>
            <a:r>
              <a:rPr lang="ko-KR" altLang="en-US" dirty="0"/>
              <a:t>으로 저장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3974879" cy="10287000"/>
            <a:chOff x="0" y="0"/>
            <a:chExt cx="104688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6882" cy="2709333"/>
            </a:xfrm>
            <a:custGeom>
              <a:avLst/>
              <a:gdLst/>
              <a:ahLst/>
              <a:cxnLst/>
              <a:rect l="l" t="t" r="r" b="b"/>
              <a:pathLst>
                <a:path w="1046882" h="2709333">
                  <a:moveTo>
                    <a:pt x="0" y="0"/>
                  </a:moveTo>
                  <a:lnTo>
                    <a:pt x="1046882" y="0"/>
                  </a:lnTo>
                  <a:lnTo>
                    <a:pt x="10468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3065FA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04688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160716" y="543391"/>
            <a:ext cx="7298384" cy="9219012"/>
          </a:xfrm>
          <a:custGeom>
            <a:avLst/>
            <a:gdLst/>
            <a:ahLst/>
            <a:cxnLst/>
            <a:rect l="l" t="t" r="r" b="b"/>
            <a:pathLst>
              <a:path w="7298384" h="9219012">
                <a:moveTo>
                  <a:pt x="0" y="0"/>
                </a:moveTo>
                <a:lnTo>
                  <a:pt x="7298384" y="0"/>
                </a:lnTo>
                <a:lnTo>
                  <a:pt x="7298384" y="9219012"/>
                </a:lnTo>
                <a:lnTo>
                  <a:pt x="0" y="92190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199787" y="1017906"/>
            <a:ext cx="3598515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3065FA"/>
                </a:solidFill>
                <a:latin typeface="Source Han Sans KR Bold"/>
                <a:ea typeface="Source Han Sans KR Bold"/>
              </a:rPr>
              <a:t>Director 테이블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53882" y="352891"/>
            <a:ext cx="1860718" cy="17312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3999"/>
              </a:lnSpc>
              <a:spcBef>
                <a:spcPct val="0"/>
              </a:spcBef>
            </a:pPr>
            <a:r>
              <a:rPr lang="en-US" sz="9999" dirty="0">
                <a:solidFill>
                  <a:srgbClr val="FFFFFF">
                    <a:alpha val="69804"/>
                  </a:srgbClr>
                </a:solidFill>
                <a:latin typeface="Garet Bold"/>
              </a:rPr>
              <a:t>02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199787" y="2176259"/>
            <a:ext cx="3038177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Source Han Sans KR Bold"/>
              </a:rPr>
              <a:t>Attributes</a:t>
            </a:r>
          </a:p>
          <a:p>
            <a:pPr marL="734059" lvl="1" indent="-367030" algn="l">
              <a:lnSpc>
                <a:spcPts val="4759"/>
              </a:lnSpc>
              <a:buAutoNum type="arabicPeriod"/>
            </a:pPr>
            <a:r>
              <a:rPr lang="en-US" sz="3399">
                <a:solidFill>
                  <a:srgbClr val="000000"/>
                </a:solidFill>
                <a:latin typeface="Source Han Sans KR"/>
              </a:rPr>
              <a:t>d_id</a:t>
            </a:r>
          </a:p>
          <a:p>
            <a:pPr marL="734059" lvl="1" indent="-367030" algn="l">
              <a:lnSpc>
                <a:spcPts val="4759"/>
              </a:lnSpc>
              <a:buAutoNum type="arabicPeriod"/>
            </a:pPr>
            <a:r>
              <a:rPr lang="en-US" sz="3399">
                <a:solidFill>
                  <a:srgbClr val="000000"/>
                </a:solidFill>
                <a:ea typeface="Source Han Sans KR"/>
              </a:rPr>
              <a:t>감독 이름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199787" y="5898018"/>
            <a:ext cx="2627412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Source Han Sans KR Bold"/>
                <a:ea typeface="Source Han Sans KR Bold"/>
              </a:rPr>
              <a:t>기본키 : d_id</a:t>
            </a:r>
            <a:r>
              <a:rPr lang="en-US" sz="3399">
                <a:solidFill>
                  <a:srgbClr val="000000"/>
                </a:solidFill>
                <a:latin typeface="Source Han Sans KR"/>
              </a:rPr>
              <a:t>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3974879" cy="10287000"/>
            <a:chOff x="0" y="0"/>
            <a:chExt cx="104688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6882" cy="2709333"/>
            </a:xfrm>
            <a:custGeom>
              <a:avLst/>
              <a:gdLst/>
              <a:ahLst/>
              <a:cxnLst/>
              <a:rect l="l" t="t" r="r" b="b"/>
              <a:pathLst>
                <a:path w="1046882" h="2709333">
                  <a:moveTo>
                    <a:pt x="0" y="0"/>
                  </a:moveTo>
                  <a:lnTo>
                    <a:pt x="1046882" y="0"/>
                  </a:lnTo>
                  <a:lnTo>
                    <a:pt x="10468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3065FA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04688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577259" y="543391"/>
            <a:ext cx="6772376" cy="8714909"/>
          </a:xfrm>
          <a:custGeom>
            <a:avLst/>
            <a:gdLst/>
            <a:ahLst/>
            <a:cxnLst/>
            <a:rect l="l" t="t" r="r" b="b"/>
            <a:pathLst>
              <a:path w="6772376" h="8714909">
                <a:moveTo>
                  <a:pt x="0" y="0"/>
                </a:moveTo>
                <a:lnTo>
                  <a:pt x="6772376" y="0"/>
                </a:lnTo>
                <a:lnTo>
                  <a:pt x="6772376" y="8714909"/>
                </a:lnTo>
                <a:lnTo>
                  <a:pt x="0" y="87149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199787" y="1017906"/>
            <a:ext cx="3045916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3065FA"/>
                </a:solidFill>
                <a:latin typeface="Source Han Sans KR Bold"/>
                <a:ea typeface="Source Han Sans KR Bold"/>
              </a:rPr>
              <a:t>Genre 테이블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53882" y="352891"/>
            <a:ext cx="1860718" cy="17312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3999"/>
              </a:lnSpc>
              <a:spcBef>
                <a:spcPct val="0"/>
              </a:spcBef>
            </a:pPr>
            <a:r>
              <a:rPr lang="en-US" sz="9999" dirty="0">
                <a:solidFill>
                  <a:srgbClr val="FFFFFF">
                    <a:alpha val="69804"/>
                  </a:srgbClr>
                </a:solidFill>
                <a:latin typeface="Garet Bold"/>
              </a:rPr>
              <a:t>03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199787" y="2205539"/>
            <a:ext cx="3038177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Source Han Sans KR Bold"/>
              </a:rPr>
              <a:t>Attributes</a:t>
            </a:r>
          </a:p>
          <a:p>
            <a:pPr marL="734059" lvl="1" indent="-367030" algn="l">
              <a:lnSpc>
                <a:spcPts val="4759"/>
              </a:lnSpc>
              <a:buAutoNum type="arabicPeriod"/>
            </a:pPr>
            <a:r>
              <a:rPr lang="en-US" sz="3399">
                <a:solidFill>
                  <a:srgbClr val="000000"/>
                </a:solidFill>
                <a:latin typeface="Source Han Sans KR"/>
              </a:rPr>
              <a:t>m_id</a:t>
            </a:r>
          </a:p>
          <a:p>
            <a:pPr marL="734059" lvl="1" indent="-367030" algn="l">
              <a:lnSpc>
                <a:spcPts val="4759"/>
              </a:lnSpc>
              <a:buAutoNum type="arabicPeriod"/>
            </a:pPr>
            <a:r>
              <a:rPr lang="en-US" sz="3399">
                <a:solidFill>
                  <a:srgbClr val="000000"/>
                </a:solidFill>
                <a:latin typeface="Source Han Sans KR"/>
              </a:rPr>
              <a:t>genre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199787" y="5076825"/>
            <a:ext cx="4009876" cy="3036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altLang="ko-KR" sz="3399" dirty="0">
                <a:solidFill>
                  <a:srgbClr val="000000"/>
                </a:solidFill>
                <a:ea typeface="Source Han Sans KR"/>
              </a:rPr>
              <a:t>Multi-Value Attributes</a:t>
            </a:r>
          </a:p>
          <a:p>
            <a:pPr algn="l">
              <a:lnSpc>
                <a:spcPts val="4759"/>
              </a:lnSpc>
            </a:pPr>
            <a:r>
              <a:rPr lang="en-US" altLang="ko-KR" sz="3399" dirty="0">
                <a:solidFill>
                  <a:srgbClr val="000000"/>
                </a:solidFill>
                <a:ea typeface="Source Han Sans KR"/>
              </a:rPr>
              <a:t>Weak Entity</a:t>
            </a:r>
          </a:p>
          <a:p>
            <a:pPr algn="l">
              <a:lnSpc>
                <a:spcPts val="4759"/>
              </a:lnSpc>
            </a:pPr>
            <a:r>
              <a:rPr lang="en-US" altLang="ko-KR" sz="3399" b="1" dirty="0" err="1">
                <a:solidFill>
                  <a:srgbClr val="000000"/>
                </a:solidFill>
                <a:ea typeface="Source Han Sans KR"/>
              </a:rPr>
              <a:t>식별</a:t>
            </a:r>
            <a:r>
              <a:rPr lang="en-US" altLang="ko-KR" sz="3399" b="1" dirty="0">
                <a:solidFill>
                  <a:srgbClr val="000000"/>
                </a:solidFill>
                <a:ea typeface="Source Han Sans KR"/>
              </a:rPr>
              <a:t> </a:t>
            </a:r>
            <a:r>
              <a:rPr lang="en-US" altLang="ko-KR" sz="3399" b="1" dirty="0" err="1">
                <a:solidFill>
                  <a:srgbClr val="000000"/>
                </a:solidFill>
                <a:ea typeface="Source Han Sans KR"/>
              </a:rPr>
              <a:t>관계</a:t>
            </a:r>
            <a:endParaRPr lang="en-US" altLang="ko-KR" sz="3399" b="1" dirty="0">
              <a:solidFill>
                <a:srgbClr val="000000"/>
              </a:solidFill>
              <a:ea typeface="Source Han Sans KR"/>
            </a:endParaRP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Source Han Sans KR Bold"/>
                <a:ea typeface="Source Han Sans KR Bold"/>
              </a:rPr>
              <a:t>복합키</a:t>
            </a:r>
            <a:r>
              <a:rPr lang="en-US" sz="3399" dirty="0">
                <a:solidFill>
                  <a:srgbClr val="000000"/>
                </a:solidFill>
                <a:latin typeface="Source Han Sans KR Bold"/>
                <a:ea typeface="Source Han Sans KR Bold"/>
              </a:rPr>
              <a:t> : </a:t>
            </a:r>
            <a:r>
              <a:rPr lang="en-US" sz="3399" dirty="0" err="1">
                <a:solidFill>
                  <a:srgbClr val="000000"/>
                </a:solidFill>
                <a:latin typeface="Source Han Sans KR Bold"/>
                <a:ea typeface="Source Han Sans KR Bold"/>
              </a:rPr>
              <a:t>m_id,genre</a:t>
            </a:r>
            <a:endParaRPr lang="en-US" sz="3399" dirty="0">
              <a:solidFill>
                <a:srgbClr val="000000"/>
              </a:solidFill>
              <a:latin typeface="Source Han Sans KR Bold"/>
              <a:ea typeface="Source Han Sans KR Bold"/>
            </a:endParaRP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Source Han Sans KR Bold"/>
                <a:ea typeface="Source Han Sans KR Bold"/>
              </a:rPr>
              <a:t>외래키</a:t>
            </a:r>
            <a:r>
              <a:rPr lang="en-US" sz="3399" dirty="0">
                <a:solidFill>
                  <a:srgbClr val="000000"/>
                </a:solidFill>
                <a:latin typeface="Source Han Sans KR Bold"/>
                <a:ea typeface="Source Han Sans KR Bold"/>
              </a:rPr>
              <a:t> : </a:t>
            </a:r>
            <a:r>
              <a:rPr lang="en-US" sz="3399" dirty="0" err="1">
                <a:solidFill>
                  <a:srgbClr val="000000"/>
                </a:solidFill>
                <a:latin typeface="Source Han Sans KR Bold"/>
                <a:ea typeface="Source Han Sans KR Bold"/>
              </a:rPr>
              <a:t>m_id</a:t>
            </a:r>
            <a:r>
              <a:rPr lang="en-US" sz="3399" dirty="0">
                <a:solidFill>
                  <a:srgbClr val="000000"/>
                </a:solidFill>
                <a:latin typeface="Source Han Sans KR"/>
              </a:rPr>
              <a:t>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3974879" cy="10287000"/>
            <a:chOff x="0" y="0"/>
            <a:chExt cx="104688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6882" cy="2709333"/>
            </a:xfrm>
            <a:custGeom>
              <a:avLst/>
              <a:gdLst/>
              <a:ahLst/>
              <a:cxnLst/>
              <a:rect l="l" t="t" r="r" b="b"/>
              <a:pathLst>
                <a:path w="1046882" h="2709333">
                  <a:moveTo>
                    <a:pt x="0" y="0"/>
                  </a:moveTo>
                  <a:lnTo>
                    <a:pt x="1046882" y="0"/>
                  </a:lnTo>
                  <a:lnTo>
                    <a:pt x="10468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3065FA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04688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978071" y="543391"/>
            <a:ext cx="6807695" cy="8714909"/>
          </a:xfrm>
          <a:custGeom>
            <a:avLst/>
            <a:gdLst/>
            <a:ahLst/>
            <a:cxnLst/>
            <a:rect l="l" t="t" r="r" b="b"/>
            <a:pathLst>
              <a:path w="6807695" h="8714909">
                <a:moveTo>
                  <a:pt x="0" y="0"/>
                </a:moveTo>
                <a:lnTo>
                  <a:pt x="6807695" y="0"/>
                </a:lnTo>
                <a:lnTo>
                  <a:pt x="6807695" y="8714909"/>
                </a:lnTo>
                <a:lnTo>
                  <a:pt x="0" y="87149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199787" y="1017906"/>
            <a:ext cx="5380434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3065FA"/>
                </a:solidFill>
                <a:latin typeface="Source Han Sans KR Bold"/>
                <a:ea typeface="Source Han Sans KR Bold"/>
              </a:rPr>
              <a:t>Movie_Director 테이블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53882" y="352891"/>
            <a:ext cx="1860718" cy="17312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3999"/>
              </a:lnSpc>
              <a:spcBef>
                <a:spcPct val="0"/>
              </a:spcBef>
            </a:pPr>
            <a:r>
              <a:rPr lang="en-US" sz="9999" dirty="0">
                <a:solidFill>
                  <a:srgbClr val="FFFFFF">
                    <a:alpha val="69804"/>
                  </a:srgbClr>
                </a:solidFill>
                <a:latin typeface="Garet Bold"/>
              </a:rPr>
              <a:t>04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199787" y="2176259"/>
            <a:ext cx="3038177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Source Han Sans KR Bold"/>
              </a:rPr>
              <a:t>Attributes</a:t>
            </a:r>
          </a:p>
          <a:p>
            <a:pPr marL="734059" lvl="1" indent="-367030" algn="l">
              <a:lnSpc>
                <a:spcPts val="4759"/>
              </a:lnSpc>
              <a:buAutoNum type="arabicPeriod"/>
            </a:pPr>
            <a:r>
              <a:rPr lang="en-US" sz="3399">
                <a:solidFill>
                  <a:srgbClr val="000000"/>
                </a:solidFill>
                <a:latin typeface="Source Han Sans KR"/>
              </a:rPr>
              <a:t>m_id</a:t>
            </a:r>
          </a:p>
          <a:p>
            <a:pPr marL="734059" lvl="1" indent="-367030" algn="l">
              <a:lnSpc>
                <a:spcPts val="4759"/>
              </a:lnSpc>
              <a:buAutoNum type="arabicPeriod"/>
            </a:pPr>
            <a:r>
              <a:rPr lang="en-US" sz="3399">
                <a:solidFill>
                  <a:srgbClr val="000000"/>
                </a:solidFill>
                <a:latin typeface="Source Han Sans KR"/>
              </a:rPr>
              <a:t>d_id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199787" y="4915012"/>
            <a:ext cx="5218956" cy="3652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Source Han Sans KR"/>
                <a:ea typeface="Source Han Sans KR"/>
              </a:rPr>
              <a:t>M:N의 strong relationship </a:t>
            </a:r>
          </a:p>
          <a:p>
            <a:pPr algn="l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Source Han Sans KR"/>
                <a:ea typeface="Source Han Sans KR"/>
              </a:rPr>
              <a:t>Association Pattern </a:t>
            </a:r>
            <a:r>
              <a:rPr lang="en-US" sz="3399" dirty="0" err="1">
                <a:solidFill>
                  <a:srgbClr val="000000"/>
                </a:solidFill>
                <a:latin typeface="Source Han Sans KR"/>
                <a:ea typeface="Source Han Sans KR"/>
              </a:rPr>
              <a:t>존재</a:t>
            </a:r>
            <a:endParaRPr lang="en-US" sz="3399" dirty="0">
              <a:solidFill>
                <a:srgbClr val="000000"/>
              </a:solidFill>
              <a:latin typeface="Source Han Sans KR"/>
              <a:ea typeface="Source Han Sans KR"/>
            </a:endParaRPr>
          </a:p>
          <a:p>
            <a:pPr algn="l">
              <a:lnSpc>
                <a:spcPts val="4759"/>
              </a:lnSpc>
            </a:pPr>
            <a:r>
              <a:rPr lang="en-US" sz="3399" b="1" dirty="0" err="1">
                <a:solidFill>
                  <a:srgbClr val="000000"/>
                </a:solidFill>
                <a:ea typeface="Source Han Sans KR"/>
              </a:rPr>
              <a:t>식별</a:t>
            </a:r>
            <a:r>
              <a:rPr lang="en-US" sz="3399" b="1" dirty="0">
                <a:solidFill>
                  <a:srgbClr val="000000"/>
                </a:solidFill>
                <a:ea typeface="Source Han Sans KR"/>
              </a:rPr>
              <a:t> </a:t>
            </a:r>
            <a:r>
              <a:rPr lang="en-US" sz="3399" b="1" dirty="0" err="1">
                <a:solidFill>
                  <a:srgbClr val="000000"/>
                </a:solidFill>
                <a:ea typeface="Source Han Sans KR"/>
              </a:rPr>
              <a:t>관계</a:t>
            </a:r>
            <a:endParaRPr lang="en-US" sz="3399" b="1" dirty="0">
              <a:solidFill>
                <a:srgbClr val="000000"/>
              </a:solidFill>
              <a:ea typeface="Source Han Sans KR"/>
            </a:endParaRP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ea typeface="Source Han Sans KR"/>
            </a:endParaRP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Source Han Sans KR Bold"/>
                <a:ea typeface="Source Han Sans KR Bold"/>
              </a:rPr>
              <a:t>복합키</a:t>
            </a:r>
            <a:r>
              <a:rPr lang="en-US" sz="3399" dirty="0">
                <a:solidFill>
                  <a:srgbClr val="000000"/>
                </a:solidFill>
                <a:latin typeface="Source Han Sans KR Bold"/>
                <a:ea typeface="Source Han Sans KR Bold"/>
              </a:rPr>
              <a:t> : </a:t>
            </a:r>
            <a:r>
              <a:rPr lang="en-US" sz="3399" dirty="0" err="1">
                <a:solidFill>
                  <a:srgbClr val="000000"/>
                </a:solidFill>
                <a:latin typeface="Source Han Sans KR Bold"/>
                <a:ea typeface="Source Han Sans KR Bold"/>
              </a:rPr>
              <a:t>m_id,d_id</a:t>
            </a:r>
            <a:endParaRPr lang="en-US" sz="3399" dirty="0">
              <a:solidFill>
                <a:srgbClr val="000000"/>
              </a:solidFill>
              <a:latin typeface="Source Han Sans KR Bold"/>
              <a:ea typeface="Source Han Sans KR Bold"/>
            </a:endParaRP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Source Han Sans KR Bold"/>
                <a:ea typeface="Source Han Sans KR Bold"/>
              </a:rPr>
              <a:t>외래키</a:t>
            </a:r>
            <a:r>
              <a:rPr lang="en-US" sz="3399" dirty="0">
                <a:solidFill>
                  <a:srgbClr val="000000"/>
                </a:solidFill>
                <a:latin typeface="Source Han Sans KR Bold"/>
                <a:ea typeface="Source Han Sans KR Bold"/>
              </a:rPr>
              <a:t> : </a:t>
            </a:r>
            <a:r>
              <a:rPr lang="en-US" sz="3399" dirty="0" err="1">
                <a:solidFill>
                  <a:srgbClr val="000000"/>
                </a:solidFill>
                <a:latin typeface="Source Han Sans KR Bold"/>
                <a:ea typeface="Source Han Sans KR Bold"/>
              </a:rPr>
              <a:t>m_id,d_id</a:t>
            </a:r>
            <a:endParaRPr lang="en-US" sz="3399" dirty="0">
              <a:solidFill>
                <a:srgbClr val="000000"/>
              </a:solidFill>
              <a:latin typeface="Source Han Sans KR Bold"/>
              <a:ea typeface="Source Han Sans KR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849940" y="672932"/>
            <a:ext cx="16588119" cy="0"/>
          </a:xfrm>
          <a:prstGeom prst="line">
            <a:avLst/>
          </a:prstGeom>
          <a:ln w="19050" cap="flat">
            <a:solidFill>
              <a:srgbClr val="3065FA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028700" y="1028700"/>
            <a:ext cx="5377853" cy="1219600"/>
          </a:xfrm>
          <a:custGeom>
            <a:avLst/>
            <a:gdLst/>
            <a:ahLst/>
            <a:cxnLst/>
            <a:rect l="l" t="t" r="r" b="b"/>
            <a:pathLst>
              <a:path w="5377853" h="1219600">
                <a:moveTo>
                  <a:pt x="0" y="0"/>
                </a:moveTo>
                <a:lnTo>
                  <a:pt x="5377853" y="0"/>
                </a:lnTo>
                <a:lnTo>
                  <a:pt x="5377853" y="1219600"/>
                </a:lnTo>
                <a:lnTo>
                  <a:pt x="0" y="121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28700" y="3808268"/>
            <a:ext cx="8582561" cy="4729659"/>
          </a:xfrm>
          <a:custGeom>
            <a:avLst/>
            <a:gdLst/>
            <a:ahLst/>
            <a:cxnLst/>
            <a:rect l="l" t="t" r="r" b="b"/>
            <a:pathLst>
              <a:path w="8582561" h="4729659">
                <a:moveTo>
                  <a:pt x="0" y="0"/>
                </a:moveTo>
                <a:lnTo>
                  <a:pt x="8582561" y="0"/>
                </a:lnTo>
                <a:lnTo>
                  <a:pt x="8582561" y="4729658"/>
                </a:lnTo>
                <a:lnTo>
                  <a:pt x="0" y="47296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665601" y="3808268"/>
            <a:ext cx="6968517" cy="4995353"/>
          </a:xfrm>
          <a:custGeom>
            <a:avLst/>
            <a:gdLst/>
            <a:ahLst/>
            <a:cxnLst/>
            <a:rect l="l" t="t" r="r" b="b"/>
            <a:pathLst>
              <a:path w="6968517" h="4995353">
                <a:moveTo>
                  <a:pt x="0" y="0"/>
                </a:moveTo>
                <a:lnTo>
                  <a:pt x="6968517" y="0"/>
                </a:lnTo>
                <a:lnTo>
                  <a:pt x="6968517" y="4995352"/>
                </a:lnTo>
                <a:lnTo>
                  <a:pt x="0" y="49953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138220" y="1260675"/>
            <a:ext cx="2011561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3065FA"/>
                </a:solidFill>
                <a:ea typeface="Source Han Sans KR Bold"/>
              </a:rPr>
              <a:t>실행 결과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2537111"/>
            <a:ext cx="1942207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3065FA"/>
                </a:solidFill>
                <a:latin typeface="Source Han Sans KR Bold"/>
              </a:rPr>
              <a:t>Movie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665601" y="2537111"/>
            <a:ext cx="2670572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3065FA"/>
                </a:solidFill>
                <a:latin typeface="Source Han Sans KR Bold"/>
              </a:rPr>
              <a:t>Director</a:t>
            </a:r>
          </a:p>
        </p:txBody>
      </p:sp>
      <p:sp>
        <p:nvSpPr>
          <p:cNvPr id="9" name="AutoShape 9"/>
          <p:cNvSpPr/>
          <p:nvPr/>
        </p:nvSpPr>
        <p:spPr>
          <a:xfrm>
            <a:off x="1028700" y="2482581"/>
            <a:ext cx="16588119" cy="0"/>
          </a:xfrm>
          <a:prstGeom prst="line">
            <a:avLst/>
          </a:prstGeom>
          <a:ln w="19050" cap="flat">
            <a:solidFill>
              <a:srgbClr val="3065FA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190EE5-24F7-7BEF-3722-02F5B5F07AF0}"/>
              </a:ext>
            </a:extLst>
          </p:cNvPr>
          <p:cNvSpPr txBox="1"/>
          <p:nvPr/>
        </p:nvSpPr>
        <p:spPr>
          <a:xfrm>
            <a:off x="1143000" y="9172910"/>
            <a:ext cx="15773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err="1"/>
              <a:t>액셀</a:t>
            </a:r>
            <a:r>
              <a:rPr lang="ko-KR" altLang="en-US" sz="3200" b="1" dirty="0"/>
              <a:t> 전체 </a:t>
            </a:r>
            <a:r>
              <a:rPr lang="ko-KR" altLang="en-US" sz="3200" b="1" dirty="0" err="1"/>
              <a:t>튜플</a:t>
            </a:r>
            <a:r>
              <a:rPr lang="ko-KR" altLang="en-US" sz="3200" b="1" dirty="0"/>
              <a:t> </a:t>
            </a:r>
            <a:r>
              <a:rPr lang="en-US" altLang="ko-KR" sz="3200" b="1" dirty="0"/>
              <a:t>102179</a:t>
            </a:r>
            <a:r>
              <a:rPr lang="ko-KR" altLang="en-US" sz="3200" b="1" dirty="0"/>
              <a:t>개 중 첫번째 시트 </a:t>
            </a:r>
            <a:r>
              <a:rPr lang="en-US" altLang="ko-KR" sz="3200" b="1" dirty="0"/>
              <a:t>0~3 </a:t>
            </a:r>
            <a:r>
              <a:rPr lang="ko-KR" altLang="en-US" sz="3200" b="1" dirty="0"/>
              <a:t>설명 제외한 </a:t>
            </a:r>
            <a:r>
              <a:rPr lang="en-US" altLang="ko-KR" sz="3200" b="1" dirty="0"/>
              <a:t>102176</a:t>
            </a:r>
            <a:r>
              <a:rPr lang="ko-KR" altLang="en-US" sz="3200" b="1" dirty="0"/>
              <a:t>개 데이터 저장 완료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849940" y="672932"/>
            <a:ext cx="16588119" cy="0"/>
          </a:xfrm>
          <a:prstGeom prst="line">
            <a:avLst/>
          </a:prstGeom>
          <a:ln w="19050" cap="flat">
            <a:solidFill>
              <a:srgbClr val="3065FA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028700" y="3464382"/>
            <a:ext cx="8115300" cy="5697352"/>
          </a:xfrm>
          <a:custGeom>
            <a:avLst/>
            <a:gdLst/>
            <a:ahLst/>
            <a:cxnLst/>
            <a:rect l="l" t="t" r="r" b="b"/>
            <a:pathLst>
              <a:path w="8115300" h="5697352">
                <a:moveTo>
                  <a:pt x="0" y="0"/>
                </a:moveTo>
                <a:lnTo>
                  <a:pt x="8115300" y="0"/>
                </a:lnTo>
                <a:lnTo>
                  <a:pt x="8115300" y="5697352"/>
                </a:lnTo>
                <a:lnTo>
                  <a:pt x="0" y="56973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149780" y="3464382"/>
            <a:ext cx="7656583" cy="5793918"/>
          </a:xfrm>
          <a:custGeom>
            <a:avLst/>
            <a:gdLst/>
            <a:ahLst/>
            <a:cxnLst/>
            <a:rect l="l" t="t" r="r" b="b"/>
            <a:pathLst>
              <a:path w="7656583" h="5793918">
                <a:moveTo>
                  <a:pt x="0" y="0"/>
                </a:moveTo>
                <a:lnTo>
                  <a:pt x="7656584" y="0"/>
                </a:lnTo>
                <a:lnTo>
                  <a:pt x="7656584" y="5793918"/>
                </a:lnTo>
                <a:lnTo>
                  <a:pt x="0" y="57939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138220" y="1092359"/>
            <a:ext cx="2011561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3065FA"/>
                </a:solidFill>
                <a:ea typeface="Source Han Sans KR Bold"/>
              </a:rPr>
              <a:t>실행 결과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304692"/>
            <a:ext cx="1952179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3065FA"/>
                </a:solidFill>
                <a:latin typeface="Source Han Sans KR Bold"/>
              </a:rPr>
              <a:t>Genre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149780" y="2304692"/>
            <a:ext cx="494094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3065FA"/>
                </a:solidFill>
                <a:latin typeface="Source Han Sans KR Bold"/>
              </a:rPr>
              <a:t>Movie_director</a:t>
            </a:r>
          </a:p>
        </p:txBody>
      </p:sp>
      <p:sp>
        <p:nvSpPr>
          <p:cNvPr id="8" name="AutoShape 8"/>
          <p:cNvSpPr/>
          <p:nvPr/>
        </p:nvSpPr>
        <p:spPr>
          <a:xfrm flipV="1">
            <a:off x="1045999" y="2267436"/>
            <a:ext cx="16588119" cy="0"/>
          </a:xfrm>
          <a:prstGeom prst="line">
            <a:avLst/>
          </a:prstGeom>
          <a:ln w="19050" cap="flat">
            <a:solidFill>
              <a:srgbClr val="3065FA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F472F9-A7BD-60E0-814D-355F55D81260}"/>
              </a:ext>
            </a:extLst>
          </p:cNvPr>
          <p:cNvSpPr txBox="1"/>
          <p:nvPr/>
        </p:nvSpPr>
        <p:spPr>
          <a:xfrm>
            <a:off x="879487" y="9383235"/>
            <a:ext cx="81153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/>
              <a:t>장르 테이블 </a:t>
            </a:r>
            <a:r>
              <a:rPr lang="en-US" altLang="ko-KR" sz="2400" b="1" dirty="0"/>
              <a:t>None</a:t>
            </a:r>
            <a:r>
              <a:rPr lang="ko-KR" altLang="en-US" sz="2400" b="1" dirty="0"/>
              <a:t> 부분 </a:t>
            </a:r>
            <a:r>
              <a:rPr lang="en-US" altLang="ko-KR" sz="2400" b="1" dirty="0" err="1"/>
              <a:t>m_id</a:t>
            </a:r>
            <a:r>
              <a:rPr lang="ko-KR" altLang="en-US" sz="2400" b="1" dirty="0"/>
              <a:t>를 </a:t>
            </a:r>
            <a:r>
              <a:rPr lang="ko-KR" altLang="en-US" sz="2400" b="1" dirty="0" err="1"/>
              <a:t>스킵</a:t>
            </a:r>
            <a:r>
              <a:rPr lang="ko-KR" altLang="en-US" sz="2400" b="1" dirty="0"/>
              <a:t> 해서 </a:t>
            </a:r>
            <a:r>
              <a:rPr lang="en-US" altLang="ko-KR" sz="2400" b="1" dirty="0"/>
              <a:t>90081</a:t>
            </a:r>
            <a:r>
              <a:rPr lang="ko-KR" altLang="en-US" sz="2400" b="1" dirty="0"/>
              <a:t>개 저장 완료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DFB977-F76C-5D6D-1856-B0B227D7E781}"/>
              </a:ext>
            </a:extLst>
          </p:cNvPr>
          <p:cNvSpPr txBox="1"/>
          <p:nvPr/>
        </p:nvSpPr>
        <p:spPr>
          <a:xfrm>
            <a:off x="10058400" y="9383234"/>
            <a:ext cx="914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/>
              <a:t>Movie-Director </a:t>
            </a:r>
            <a:r>
              <a:rPr lang="ko-KR" altLang="en-US" sz="2400" b="1" dirty="0"/>
              <a:t>연결해주는 </a:t>
            </a:r>
            <a:r>
              <a:rPr lang="en-US" altLang="ko-KR" sz="2400" b="1" dirty="0"/>
              <a:t>102176</a:t>
            </a:r>
            <a:r>
              <a:rPr lang="ko-KR" altLang="en-US" sz="2400" b="1" dirty="0"/>
              <a:t>개 데이터 저장 완료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3974879" cy="10287000"/>
            <a:chOff x="0" y="0"/>
            <a:chExt cx="104688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6882" cy="2709333"/>
            </a:xfrm>
            <a:custGeom>
              <a:avLst/>
              <a:gdLst/>
              <a:ahLst/>
              <a:cxnLst/>
              <a:rect l="l" t="t" r="r" b="b"/>
              <a:pathLst>
                <a:path w="1046882" h="2709333">
                  <a:moveTo>
                    <a:pt x="0" y="0"/>
                  </a:moveTo>
                  <a:lnTo>
                    <a:pt x="1046882" y="0"/>
                  </a:lnTo>
                  <a:lnTo>
                    <a:pt x="10468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3065FA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04688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4704014" y="4454142"/>
            <a:ext cx="11268743" cy="4720321"/>
          </a:xfrm>
          <a:custGeom>
            <a:avLst/>
            <a:gdLst/>
            <a:ahLst/>
            <a:cxnLst/>
            <a:rect l="l" t="t" r="r" b="b"/>
            <a:pathLst>
              <a:path w="11268743" h="4720321">
                <a:moveTo>
                  <a:pt x="0" y="0"/>
                </a:moveTo>
                <a:lnTo>
                  <a:pt x="11268743" y="0"/>
                </a:lnTo>
                <a:lnTo>
                  <a:pt x="11268743" y="4720321"/>
                </a:lnTo>
                <a:lnTo>
                  <a:pt x="0" y="47203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704014" y="928056"/>
            <a:ext cx="2478105" cy="672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3065FA"/>
                </a:solidFill>
                <a:ea typeface="Source Han Sans KR Bold"/>
              </a:rPr>
              <a:t>인덱스 추가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44828" y="352891"/>
            <a:ext cx="1922172" cy="17312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3999"/>
              </a:lnSpc>
              <a:spcBef>
                <a:spcPct val="0"/>
              </a:spcBef>
            </a:pPr>
            <a:r>
              <a:rPr lang="en-US" sz="9999" dirty="0">
                <a:solidFill>
                  <a:srgbClr val="FFFFFF">
                    <a:alpha val="69804"/>
                  </a:srgbClr>
                </a:solidFill>
                <a:latin typeface="Garet Bold"/>
              </a:rPr>
              <a:t>05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449680" y="2684848"/>
            <a:ext cx="10679603" cy="1298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ea typeface="Source Han Sans KR Bold"/>
              </a:rPr>
              <a:t>검색 결과 개선을 위한 인덱스 추가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Source Han Sans KR"/>
                <a:ea typeface="Source Han Sans KR"/>
              </a:rPr>
              <a:t>과제 조건에 테이블 추가,삽입까지 python 환경에서 진행이후 자유  workbench에서 인덱스 추가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289</Words>
  <Application>Microsoft Office PowerPoint</Application>
  <PresentationFormat>사용자 지정</PresentationFormat>
  <Paragraphs>93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Calibri</vt:lpstr>
      <vt:lpstr>Source Han Sans KR</vt:lpstr>
      <vt:lpstr>Garet Bold</vt:lpstr>
      <vt:lpstr>Nanum Gothic Bold</vt:lpstr>
      <vt:lpstr>Source Han Sans KR Bold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화이트 블루 깔끔한 회사 소개서 프레젠테이션</dc:title>
  <cp:lastModifiedBy>승한 이</cp:lastModifiedBy>
  <cp:revision>6</cp:revision>
  <dcterms:created xsi:type="dcterms:W3CDTF">2006-08-16T00:00:00Z</dcterms:created>
  <dcterms:modified xsi:type="dcterms:W3CDTF">2024-06-25T08:02:31Z</dcterms:modified>
  <dc:identifier>DAGJHYeNG9A</dc:identifier>
</cp:coreProperties>
</file>

<file path=docProps/thumbnail.jpeg>
</file>